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65"/>
    <p:restoredTop sz="78474"/>
  </p:normalViewPr>
  <p:slideViewPr>
    <p:cSldViewPr snapToGrid="0">
      <p:cViewPr>
        <p:scale>
          <a:sx n="169" d="100"/>
          <a:sy n="169" d="100"/>
        </p:scale>
        <p:origin x="1904" y="272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>
      <mc:Choice xmlns:a14="http://schemas.microsoft.com/office/drawing/2010/main"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>
      <mc:Choice xmlns:a14="http://schemas.microsoft.com/office/drawing/2010/main"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Nelder</a:t>
            </a:r>
            <a:r>
              <a:rPr lang="en-US" dirty="0"/>
              <a:t>-Mead algorithm struggled for </a:t>
            </a:r>
            <a:r>
              <a:rPr lang="en-US" b="1" dirty="0"/>
              <a:t>one dimensional problems </a:t>
            </a:r>
          </a:p>
          <a:p>
            <a:endParaRPr lang="en-US" dirty="0"/>
          </a:p>
          <a:p>
            <a:r>
              <a:rPr lang="en-US" dirty="0"/>
              <a:t>Algorithm can only move along </a:t>
            </a:r>
            <a:r>
              <a:rPr lang="en-US" b="1" dirty="0"/>
              <a:t>a single straight line </a:t>
            </a:r>
            <a:r>
              <a:rPr lang="en-US" dirty="0"/>
              <a:t>in search of improved solutions</a:t>
            </a:r>
          </a:p>
          <a:p>
            <a:endParaRPr lang="en-US" dirty="0"/>
          </a:p>
          <a:p>
            <a:r>
              <a:rPr lang="en-US" dirty="0"/>
              <a:t>All the other algorithms we tried performed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chemostat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(e=30,000µM, D=0.005µM, dilution interval 20 minutes)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4/30/25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30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2.png"/><Relationship Id="rId3" Type="http://schemas.openxmlformats.org/officeDocument/2006/relationships/customXml" Target="../ink/ink1.xml"/><Relationship Id="rId21" Type="http://schemas.openxmlformats.org/officeDocument/2006/relationships/image" Target="../media/image15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24" Type="http://schemas.openxmlformats.org/officeDocument/2006/relationships/image" Target="../media/image18.png"/><Relationship Id="rId15" Type="http://schemas.openxmlformats.org/officeDocument/2006/relationships/customXml" Target="../ink/ink10.xml"/><Relationship Id="rId23" Type="http://schemas.openxmlformats.org/officeDocument/2006/relationships/image" Target="../media/image17.png"/><Relationship Id="rId10" Type="http://schemas.openxmlformats.org/officeDocument/2006/relationships/customXml" Target="../ink/ink5.xml"/><Relationship Id="rId19" Type="http://schemas.openxmlformats.org/officeDocument/2006/relationships/image" Target="../media/image13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F5F05-1665-FC17-7C7F-E1257934637B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707907" y="1329375"/>
            <a:chExt cx="5240858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784CE-1833-38B5-4CD1-178335D8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765" b="5839"/>
            <a:stretch/>
          </p:blipFill>
          <p:spPr>
            <a:xfrm>
              <a:off x="1030636" y="1991581"/>
              <a:ext cx="4918129" cy="3208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F7749-088B-A48E-0B5D-CC0C74191853}"/>
                </a:ext>
              </a:extLst>
            </p:cNvPr>
            <p:cNvSpPr txBox="1"/>
            <p:nvPr/>
          </p:nvSpPr>
          <p:spPr>
            <a:xfrm>
              <a:off x="1030636" y="1541394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total GFP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EE287B-5150-6A84-1FDC-4E56362BC81E}"/>
                </a:ext>
              </a:extLst>
            </p:cNvPr>
            <p:cNvSpPr txBox="1"/>
            <p:nvPr/>
          </p:nvSpPr>
          <p:spPr>
            <a:xfrm>
              <a:off x="1030636" y="5116551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49DB73-06FE-193D-FE91-B0AB1E55C058}"/>
                </a:ext>
              </a:extLst>
            </p:cNvPr>
            <p:cNvSpPr txBox="1"/>
            <p:nvPr/>
          </p:nvSpPr>
          <p:spPr>
            <a:xfrm rot="16200000">
              <a:off x="-1292797" y="3330079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Produced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7059478" y="1693188"/>
            <a:ext cx="4969790" cy="406589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Improving signal-to-noise-ratio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applications.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8C79C4-617E-95BE-00BB-059DE4E5A05A}"/>
              </a:ext>
            </a:extLst>
          </p:cNvPr>
          <p:cNvGrpSpPr/>
          <p:nvPr/>
        </p:nvGrpSpPr>
        <p:grpSpPr>
          <a:xfrm>
            <a:off x="82993" y="1547290"/>
            <a:ext cx="5823501" cy="4755461"/>
            <a:chOff x="272499" y="1263767"/>
            <a:chExt cx="5823501" cy="4755461"/>
          </a:xfrm>
        </p:grpSpPr>
        <p:pic>
          <p:nvPicPr>
            <p:cNvPr id="5" name="Picture 4" descr="A graph with a line&#10;&#10;AI-generated content may be incorrect.">
              <a:extLst>
                <a:ext uri="{FF2B5EF4-FFF2-40B4-BE49-F238E27FC236}">
                  <a16:creationId xmlns:a16="http://schemas.microsoft.com/office/drawing/2014/main" id="{A76BB792-1DB0-BEE6-EBA5-527379F0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31" b="5916"/>
            <a:stretch/>
          </p:blipFill>
          <p:spPr>
            <a:xfrm>
              <a:off x="674764" y="1929538"/>
              <a:ext cx="5421236" cy="35505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969D5-6068-6DD6-B580-047004495238}"/>
                </a:ext>
              </a:extLst>
            </p:cNvPr>
            <p:cNvSpPr txBox="1"/>
            <p:nvPr/>
          </p:nvSpPr>
          <p:spPr>
            <a:xfrm>
              <a:off x="1140609" y="1263767"/>
              <a:ext cx="4647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(τ) on the peak GFP concentration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61835F-C1AA-A6A8-C00C-582F828B3E0B}"/>
                </a:ext>
              </a:extLst>
            </p:cNvPr>
            <p:cNvSpPr txBox="1"/>
            <p:nvPr/>
          </p:nvSpPr>
          <p:spPr>
            <a:xfrm rot="16200000">
              <a:off x="-1728205" y="361841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Peak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A44FB-EE12-D704-7CBF-9A165896D775}"/>
                </a:ext>
              </a:extLst>
            </p:cNvPr>
            <p:cNvSpPr txBox="1"/>
            <p:nvPr/>
          </p:nvSpPr>
          <p:spPr>
            <a:xfrm>
              <a:off x="1311966" y="540122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2" y="1545948"/>
            <a:ext cx="5493895" cy="4264701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/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1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lim>
                          </m:limLow>
                          <m: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sz="2400" i="1" baseline="30000" noProof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6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GB" sz="1600" b="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ubject to</a:t>
                </a:r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noProof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GB" b="0" i="1" noProof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GB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=1%</m:t>
                      </m:r>
                    </m:oMath>
                  </m:oMathPara>
                </a14:m>
                <a:endParaRPr lang="en-GB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GB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A3E71A-BF98-2F00-B846-FCF994B660C8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5898869" y="1279189"/>
            <a:chExt cx="3911059" cy="4401518"/>
          </a:xfrm>
        </p:grpSpPr>
        <p:pic>
          <p:nvPicPr>
            <p:cNvPr id="7" name="Picture 6" descr="A graph with a line graph&#10;&#10;AI-generated content may be incorrect.">
              <a:extLst>
                <a:ext uri="{FF2B5EF4-FFF2-40B4-BE49-F238E27FC236}">
                  <a16:creationId xmlns:a16="http://schemas.microsoft.com/office/drawing/2014/main" id="{A1CAEC06-83A0-A2C7-3E1A-FDFC02AA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35" r="24821" b="5761"/>
            <a:stretch/>
          </p:blipFill>
          <p:spPr>
            <a:xfrm>
              <a:off x="6303365" y="2156502"/>
              <a:ext cx="3299962" cy="28366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37A552-A28E-D40F-8048-50C7D825FC8B}"/>
                </a:ext>
              </a:extLst>
            </p:cNvPr>
            <p:cNvSpPr txBox="1"/>
            <p:nvPr/>
          </p:nvSpPr>
          <p:spPr>
            <a:xfrm>
              <a:off x="6244124" y="1513436"/>
              <a:ext cx="3565804" cy="59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time taken to reach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38BB5-5032-331A-3A76-E7EF4B8F40F6}"/>
                </a:ext>
              </a:extLst>
            </p:cNvPr>
            <p:cNvSpPr txBox="1"/>
            <p:nvPr/>
          </p:nvSpPr>
          <p:spPr>
            <a:xfrm rot="16200000">
              <a:off x="3854377" y="3323681"/>
              <a:ext cx="4401518" cy="31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389E7-ED69-A227-4C27-0CE4CFB7C5C3}"/>
                </a:ext>
              </a:extLst>
            </p:cNvPr>
            <p:cNvSpPr txBox="1"/>
            <p:nvPr/>
          </p:nvSpPr>
          <p:spPr>
            <a:xfrm>
              <a:off x="6379220" y="5061256"/>
              <a:ext cx="3430708" cy="336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BDF43-FDF3-0175-61E4-5F03585B2F54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-22651" y="1058995"/>
            <a:chExt cx="5974230" cy="5266856"/>
          </a:xfrm>
        </p:grpSpPr>
        <p:pic>
          <p:nvPicPr>
            <p:cNvPr id="4" name="Picture 3" descr="A graph with a line&#10;&#10;AI-generated content may be incorrect.">
              <a:extLst>
                <a:ext uri="{FF2B5EF4-FFF2-40B4-BE49-F238E27FC236}">
                  <a16:creationId xmlns:a16="http://schemas.microsoft.com/office/drawing/2014/main" id="{B3883811-0CF0-A9D0-D4C7-30FA9A5E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21" b="5635"/>
            <a:stretch/>
          </p:blipFill>
          <p:spPr>
            <a:xfrm>
              <a:off x="459932" y="1890675"/>
              <a:ext cx="5491647" cy="35697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429F15-DD7C-857E-0F09-3E6C59125A0F}"/>
                </a:ext>
              </a:extLst>
            </p:cNvPr>
            <p:cNvSpPr txBox="1"/>
            <p:nvPr/>
          </p:nvSpPr>
          <p:spPr>
            <a:xfrm rot="16200000">
              <a:off x="-2433373" y="3469717"/>
              <a:ext cx="5266856" cy="445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3C678-6734-CABF-FEF2-A302C7D0459F}"/>
                </a:ext>
              </a:extLst>
            </p:cNvPr>
            <p:cNvSpPr txBox="1"/>
            <p:nvPr/>
          </p:nvSpPr>
          <p:spPr>
            <a:xfrm>
              <a:off x="782985" y="546041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6C374B-1CA7-CB96-CC96-0C44FF807653}"/>
                </a:ext>
              </a:extLst>
            </p:cNvPr>
            <p:cNvSpPr txBox="1"/>
            <p:nvPr/>
          </p:nvSpPr>
          <p:spPr>
            <a:xfrm>
              <a:off x="501280" y="1270164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time taken for GFP to reach steady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2F7299-3752-7EC9-71E7-A8BECC115EA2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080892" y="1079357"/>
            <a:chExt cx="5602688" cy="5266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806B35-39C2-F918-42F2-FD55071E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04" t="665" b="6246"/>
            <a:stretch/>
          </p:blipFill>
          <p:spPr>
            <a:xfrm>
              <a:off x="6496651" y="2068641"/>
              <a:ext cx="5186929" cy="32882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9C0AFA-5F02-BD8C-FE8F-5A73380B412B}"/>
                </a:ext>
              </a:extLst>
            </p:cNvPr>
            <p:cNvSpPr txBox="1"/>
            <p:nvPr/>
          </p:nvSpPr>
          <p:spPr>
            <a:xfrm>
              <a:off x="6080892" y="1319052"/>
              <a:ext cx="5408951" cy="74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the GFP concentration at steady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B939A-B430-1BD0-C35F-EDEF3CAE37E1}"/>
                </a:ext>
              </a:extLst>
            </p:cNvPr>
            <p:cNvSpPr txBox="1"/>
            <p:nvPr/>
          </p:nvSpPr>
          <p:spPr>
            <a:xfrm rot="16200000">
              <a:off x="3647527" y="3513496"/>
              <a:ext cx="5266856" cy="398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F9F7A-3FD9-5E35-52F3-8DFEE78847D1}"/>
                </a:ext>
              </a:extLst>
            </p:cNvPr>
            <p:cNvSpPr txBox="1"/>
            <p:nvPr/>
          </p:nvSpPr>
          <p:spPr>
            <a:xfrm>
              <a:off x="6952282" y="548683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AEA5A4-23D3-6727-C04F-821EE192C54F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653535" y="1334790"/>
            <a:chExt cx="5311024" cy="4219634"/>
          </a:xfrm>
        </p:grpSpPr>
        <p:pic>
          <p:nvPicPr>
            <p:cNvPr id="7" name="Picture 6" descr="A blue line graph on a white background&#10;&#10;AI-generated content may be incorrect.">
              <a:extLst>
                <a:ext uri="{FF2B5EF4-FFF2-40B4-BE49-F238E27FC236}">
                  <a16:creationId xmlns:a16="http://schemas.microsoft.com/office/drawing/2014/main" id="{630ECFD0-1331-BD2E-2758-F7D6F5D9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64" b="6119"/>
            <a:stretch/>
          </p:blipFill>
          <p:spPr>
            <a:xfrm>
              <a:off x="1156224" y="1994309"/>
              <a:ext cx="4808335" cy="31369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09630-67BB-2E5D-C83F-6DA3BFD9D478}"/>
                </a:ext>
              </a:extLst>
            </p:cNvPr>
            <p:cNvSpPr txBox="1"/>
            <p:nvPr/>
          </p:nvSpPr>
          <p:spPr>
            <a:xfrm>
              <a:off x="838200" y="1334790"/>
              <a:ext cx="501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GFP concentration at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084368-E04F-4CC8-545B-D1FE9A53234D}"/>
                </a:ext>
              </a:extLst>
            </p:cNvPr>
            <p:cNvSpPr txBox="1"/>
            <p:nvPr/>
          </p:nvSpPr>
          <p:spPr>
            <a:xfrm rot="16200000">
              <a:off x="-1071618" y="3249066"/>
              <a:ext cx="381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CD73B-BAAF-F9EC-EA7A-16B805555FEE}"/>
                </a:ext>
              </a:extLst>
            </p:cNvPr>
            <p:cNvSpPr txBox="1"/>
            <p:nvPr/>
          </p:nvSpPr>
          <p:spPr>
            <a:xfrm>
              <a:off x="1468865" y="5154314"/>
              <a:ext cx="4078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53896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4903038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267111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63118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53896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4903037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267110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63118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53896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4903038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267111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63118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174889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174890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34930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713378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077451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44152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28856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245310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609383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9973456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387927" y="1336703"/>
            <a:ext cx="5660614" cy="49298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3FDA3E-0A2E-3112-2F21-00248FDE9B71}"/>
              </a:ext>
            </a:extLst>
          </p:cNvPr>
          <p:cNvGrpSpPr/>
          <p:nvPr/>
        </p:nvGrpSpPr>
        <p:grpSpPr>
          <a:xfrm>
            <a:off x="7692995" y="4661129"/>
            <a:ext cx="1649548" cy="1706824"/>
            <a:chOff x="7888264" y="4591050"/>
            <a:chExt cx="1972210" cy="21082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1C385F-6817-D4B5-24B6-FE051BCF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7888264" y="4591050"/>
              <a:ext cx="1972210" cy="2108200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/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8396FCC-7BC2-2239-49B6-FDBB5E6D0A21}"/>
              </a:ext>
            </a:extLst>
          </p:cNvPr>
          <p:cNvSpPr txBox="1">
            <a:spLocks/>
          </p:cNvSpPr>
          <p:nvPr/>
        </p:nvSpPr>
        <p:spPr>
          <a:xfrm rot="1431603">
            <a:off x="9526781" y="4389335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Dilution interval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5242E97-AA24-8E5E-2BE7-8CC347147E89}"/>
              </a:ext>
            </a:extLst>
          </p:cNvPr>
          <p:cNvCxnSpPr>
            <a:stCxn id="47" idx="2"/>
            <a:endCxn id="41" idx="3"/>
          </p:cNvCxnSpPr>
          <p:nvPr/>
        </p:nvCxnSpPr>
        <p:spPr>
          <a:xfrm rot="5400000">
            <a:off x="9621353" y="4645269"/>
            <a:ext cx="604847" cy="113369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5" y="3429000"/>
            <a:ext cx="579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information about the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the objective function to move to the next iterations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4" r:qs="rId5" r:cs="rId6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2" y="3429000"/>
            <a:ext cx="5905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 to converge on optimum values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7071813" y="1686732"/>
            <a:ext cx="5090482" cy="401276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420279"/>
            <a:chOff x="696038" y="1118245"/>
            <a:chExt cx="4944905" cy="32490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3" b="2409"/>
            <a:stretch/>
          </p:blipFill>
          <p:spPr>
            <a:xfrm>
              <a:off x="696038" y="1118245"/>
              <a:ext cx="4944905" cy="3249093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2385</TotalTime>
  <Words>1442</Words>
  <Application>Microsoft Macintosh PowerPoint</Application>
  <PresentationFormat>Widescreen</PresentationFormat>
  <Paragraphs>263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11</cp:revision>
  <dcterms:created xsi:type="dcterms:W3CDTF">2025-04-21T09:09:23Z</dcterms:created>
  <dcterms:modified xsi:type="dcterms:W3CDTF">2025-04-30T10:25:43Z</dcterms:modified>
</cp:coreProperties>
</file>